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64" r:id="rId2"/>
    <p:sldId id="263" r:id="rId3"/>
    <p:sldId id="258" r:id="rId4"/>
    <p:sldId id="257" r:id="rId5"/>
    <p:sldId id="259" r:id="rId6"/>
    <p:sldId id="262" r:id="rId7"/>
    <p:sldId id="265" r:id="rId8"/>
    <p:sldId id="266" r:id="rId9"/>
    <p:sldId id="267" r:id="rId10"/>
    <p:sldId id="260" r:id="rId11"/>
    <p:sldId id="261" r:id="rId12"/>
    <p:sldId id="268" r:id="rId13"/>
    <p:sldId id="269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B435C7-39E1-471E-BE5B-2DEA7F191FBE}" v="61" dt="2025-02-03T13:39:39.7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iel van Aller" userId="895ebc5b-1ba1-4f96-8834-4ca1d0b0ab5a" providerId="ADAL" clId="{5AB435C7-39E1-471E-BE5B-2DEA7F191FBE}"/>
    <pc:docChg chg="undo custSel modSld">
      <pc:chgData name="Michiel van Aller" userId="895ebc5b-1ba1-4f96-8834-4ca1d0b0ab5a" providerId="ADAL" clId="{5AB435C7-39E1-471E-BE5B-2DEA7F191FBE}" dt="2025-02-05T18:12:57.298" v="102" actId="20577"/>
      <pc:docMkLst>
        <pc:docMk/>
      </pc:docMkLst>
      <pc:sldChg chg="modSp">
        <pc:chgData name="Michiel van Aller" userId="895ebc5b-1ba1-4f96-8834-4ca1d0b0ab5a" providerId="ADAL" clId="{5AB435C7-39E1-471E-BE5B-2DEA7F191FBE}" dt="2025-02-03T13:38:17.901" v="44" actId="1037"/>
        <pc:sldMkLst>
          <pc:docMk/>
          <pc:sldMk cId="3285222603" sldId="257"/>
        </pc:sldMkLst>
        <pc:picChg chg="mod">
          <ac:chgData name="Michiel van Aller" userId="895ebc5b-1ba1-4f96-8834-4ca1d0b0ab5a" providerId="ADAL" clId="{5AB435C7-39E1-471E-BE5B-2DEA7F191FBE}" dt="2025-02-03T13:38:17.901" v="44" actId="1037"/>
          <ac:picMkLst>
            <pc:docMk/>
            <pc:sldMk cId="3285222603" sldId="257"/>
            <ac:picMk id="2050" creationId="{00000000-0000-0000-0000-000000000000}"/>
          </ac:picMkLst>
        </pc:picChg>
      </pc:sldChg>
      <pc:sldChg chg="modSp mod">
        <pc:chgData name="Michiel van Aller" userId="895ebc5b-1ba1-4f96-8834-4ca1d0b0ab5a" providerId="ADAL" clId="{5AB435C7-39E1-471E-BE5B-2DEA7F191FBE}" dt="2025-02-03T13:39:06.267" v="62" actId="1036"/>
        <pc:sldMkLst>
          <pc:docMk/>
          <pc:sldMk cId="3248077389" sldId="259"/>
        </pc:sldMkLst>
        <pc:picChg chg="mod">
          <ac:chgData name="Michiel van Aller" userId="895ebc5b-1ba1-4f96-8834-4ca1d0b0ab5a" providerId="ADAL" clId="{5AB435C7-39E1-471E-BE5B-2DEA7F191FBE}" dt="2025-02-03T13:39:06.267" v="62" actId="1036"/>
          <ac:picMkLst>
            <pc:docMk/>
            <pc:sldMk cId="3248077389" sldId="259"/>
            <ac:picMk id="3074" creationId="{00000000-0000-0000-0000-000000000000}"/>
          </ac:picMkLst>
        </pc:picChg>
        <pc:picChg chg="mod">
          <ac:chgData name="Michiel van Aller" userId="895ebc5b-1ba1-4f96-8834-4ca1d0b0ab5a" providerId="ADAL" clId="{5AB435C7-39E1-471E-BE5B-2DEA7F191FBE}" dt="2025-02-03T13:38:48.828" v="51" actId="14100"/>
          <ac:picMkLst>
            <pc:docMk/>
            <pc:sldMk cId="3248077389" sldId="259"/>
            <ac:picMk id="3076" creationId="{00000000-0000-0000-0000-000000000000}"/>
          </ac:picMkLst>
        </pc:picChg>
      </pc:sldChg>
      <pc:sldChg chg="modSp">
        <pc:chgData name="Michiel van Aller" userId="895ebc5b-1ba1-4f96-8834-4ca1d0b0ab5a" providerId="ADAL" clId="{5AB435C7-39E1-471E-BE5B-2DEA7F191FBE}" dt="2025-02-03T13:36:02.122" v="28" actId="1038"/>
        <pc:sldMkLst>
          <pc:docMk/>
          <pc:sldMk cId="98241208" sldId="260"/>
        </pc:sldMkLst>
        <pc:picChg chg="mod">
          <ac:chgData name="Michiel van Aller" userId="895ebc5b-1ba1-4f96-8834-4ca1d0b0ab5a" providerId="ADAL" clId="{5AB435C7-39E1-471E-BE5B-2DEA7F191FBE}" dt="2025-02-03T13:36:02.122" v="28" actId="1038"/>
          <ac:picMkLst>
            <pc:docMk/>
            <pc:sldMk cId="98241208" sldId="260"/>
            <ac:picMk id="5122" creationId="{5E36C73C-50EE-4D22-B4DE-EE3C8A92FA6E}"/>
          </ac:picMkLst>
        </pc:picChg>
      </pc:sldChg>
      <pc:sldChg chg="modSp mod">
        <pc:chgData name="Michiel van Aller" userId="895ebc5b-1ba1-4f96-8834-4ca1d0b0ab5a" providerId="ADAL" clId="{5AB435C7-39E1-471E-BE5B-2DEA7F191FBE}" dt="2025-02-05T18:11:51.006" v="86" actId="20577"/>
        <pc:sldMkLst>
          <pc:docMk/>
          <pc:sldMk cId="3215501761" sldId="265"/>
        </pc:sldMkLst>
        <pc:spChg chg="mod">
          <ac:chgData name="Michiel van Aller" userId="895ebc5b-1ba1-4f96-8834-4ca1d0b0ab5a" providerId="ADAL" clId="{5AB435C7-39E1-471E-BE5B-2DEA7F191FBE}" dt="2025-02-05T18:11:51.006" v="86" actId="20577"/>
          <ac:spMkLst>
            <pc:docMk/>
            <pc:sldMk cId="3215501761" sldId="265"/>
            <ac:spMk id="3" creationId="{453A0128-6D04-469B-A4CD-FC42E8D4F773}"/>
          </ac:spMkLst>
        </pc:spChg>
      </pc:sldChg>
      <pc:sldChg chg="modSp">
        <pc:chgData name="Michiel van Aller" userId="895ebc5b-1ba1-4f96-8834-4ca1d0b0ab5a" providerId="ADAL" clId="{5AB435C7-39E1-471E-BE5B-2DEA7F191FBE}" dt="2025-02-03T13:39:39.711" v="66" actId="14100"/>
        <pc:sldMkLst>
          <pc:docMk/>
          <pc:sldMk cId="2998110281" sldId="266"/>
        </pc:sldMkLst>
        <pc:picChg chg="mod">
          <ac:chgData name="Michiel van Aller" userId="895ebc5b-1ba1-4f96-8834-4ca1d0b0ab5a" providerId="ADAL" clId="{5AB435C7-39E1-471E-BE5B-2DEA7F191FBE}" dt="2025-02-03T13:39:39.711" v="66" actId="14100"/>
          <ac:picMkLst>
            <pc:docMk/>
            <pc:sldMk cId="2998110281" sldId="266"/>
            <ac:picMk id="3074" creationId="{9247E052-FA6A-4066-9261-B45C0C728028}"/>
          </ac:picMkLst>
        </pc:picChg>
      </pc:sldChg>
      <pc:sldChg chg="modSp mod">
        <pc:chgData name="Michiel van Aller" userId="895ebc5b-1ba1-4f96-8834-4ca1d0b0ab5a" providerId="ADAL" clId="{5AB435C7-39E1-471E-BE5B-2DEA7F191FBE}" dt="2025-02-05T18:12:57.298" v="102" actId="20577"/>
        <pc:sldMkLst>
          <pc:docMk/>
          <pc:sldMk cId="4206339752" sldId="267"/>
        </pc:sldMkLst>
        <pc:spChg chg="mod">
          <ac:chgData name="Michiel van Aller" userId="895ebc5b-1ba1-4f96-8834-4ca1d0b0ab5a" providerId="ADAL" clId="{5AB435C7-39E1-471E-BE5B-2DEA7F191FBE}" dt="2025-02-05T18:12:57.298" v="102" actId="20577"/>
          <ac:spMkLst>
            <pc:docMk/>
            <pc:sldMk cId="4206339752" sldId="267"/>
            <ac:spMk id="3" creationId="{159C16EB-E8D6-42D1-B2C2-7251208F6D3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425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9311085-85D7-4A82-A9AF-243DFEEB4458}" type="datetimeFigureOut">
              <a:rPr lang="nl-NL" smtClean="0"/>
              <a:t>5-2-2025</a:t>
            </a:fld>
            <a:endParaRPr lang="nl-N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A97EE1-550E-4F4D-B162-1C38863CB7DF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3150" spc="113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64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1085-85D7-4A82-A9AF-243DFEEB4458}" type="datetimeFigureOut">
              <a:rPr lang="nl-NL" smtClean="0"/>
              <a:t>5-2-2025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7EE1-550E-4F4D-B162-1C38863CB7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130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200" y="147319"/>
            <a:ext cx="89408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9347200" y="147319"/>
            <a:ext cx="2608061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274641"/>
            <a:ext cx="2235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1085-85D7-4A82-A9AF-243DFEEB4458}" type="datetimeFigureOut">
              <a:rPr lang="nl-NL" smtClean="0"/>
              <a:t>5-2-2025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2A97EE1-550E-4F4D-B162-1C38863CB7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312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1085-85D7-4A82-A9AF-243DFEEB4458}" type="datetimeFigureOut">
              <a:rPr lang="nl-NL" smtClean="0"/>
              <a:t>5-2-2025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7EE1-550E-4F4D-B162-1C38863CB7DF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7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01" y="2892277"/>
            <a:ext cx="2133601" cy="1645920"/>
          </a:xfrm>
        </p:spPr>
        <p:txBody>
          <a:bodyPr anchor="ctr"/>
          <a:lstStyle>
            <a:lvl1pPr marL="0" indent="0">
              <a:buNone/>
              <a:defRPr sz="1500">
                <a:solidFill>
                  <a:schemeClr val="bg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311085-85D7-4A82-A9AF-243DFEEB4458}" type="datetimeFigureOut">
              <a:rPr lang="nl-NL" smtClean="0"/>
              <a:t>5-2-2025</a:t>
            </a:fld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2A97EE1-550E-4F4D-B162-1C38863CB7DF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2892277"/>
            <a:ext cx="8432800" cy="1645920"/>
          </a:xfrm>
        </p:spPr>
        <p:txBody>
          <a:bodyPr/>
          <a:lstStyle>
            <a:lvl1pPr algn="r">
              <a:defRPr sz="3150" spc="113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7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84800" cy="440740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1085-85D7-4A82-A9AF-243DFEEB4458}" type="datetimeFigureOut">
              <a:rPr lang="nl-NL" smtClean="0"/>
              <a:t>5-2-2025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7EE1-550E-4F4D-B162-1C38863CB7DF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1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 algn="ctr">
              <a:buNone/>
              <a:defRPr sz="18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2"/>
            <a:ext cx="5386917" cy="3687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722438"/>
            <a:ext cx="5389033" cy="639762"/>
          </a:xfrm>
        </p:spPr>
        <p:txBody>
          <a:bodyPr anchor="b"/>
          <a:lstStyle>
            <a:lvl1pPr marL="0" indent="0" algn="ctr">
              <a:buNone/>
              <a:defRPr sz="18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438402"/>
            <a:ext cx="5389033" cy="3687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1085-85D7-4A82-A9AF-243DFEEB4458}" type="datetimeFigureOut">
              <a:rPr lang="nl-NL" smtClean="0"/>
              <a:t>5-2-2025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7EE1-550E-4F4D-B162-1C38863CB7DF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02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1085-85D7-4A82-A9AF-243DFEEB4458}" type="datetimeFigureOut">
              <a:rPr lang="nl-NL" smtClean="0"/>
              <a:t>5-2-2025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7EE1-550E-4F4D-B162-1C38863CB7DF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5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1085-85D7-4A82-A9AF-243DFEEB4458}" type="datetimeFigureOut">
              <a:rPr lang="nl-NL" smtClean="0"/>
              <a:t>5-2-2025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7EE1-550E-4F4D-B162-1C38863CB7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095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9" name="Rectangle 8"/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04803"/>
            <a:ext cx="782320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1085-85D7-4A82-A9AF-243DFEEB4458}" type="datetimeFigureOut">
              <a:rPr lang="nl-NL" smtClean="0"/>
              <a:t>5-2-2025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A97EE1-550E-4F4D-B162-1C38863CB7DF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1500" spc="113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835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 useBgFill="1">
        <p:nvSpPr>
          <p:cNvPr id="9" name="Rectangle 8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8940800" cy="655320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0" y="2133600"/>
            <a:ext cx="2235200" cy="2971800"/>
          </a:xfrm>
        </p:spPr>
        <p:txBody>
          <a:bodyPr tIns="0"/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11085-85D7-4A82-A9AF-243DFEEB4458}" type="datetimeFigureOut">
              <a:rPr lang="nl-NL" smtClean="0"/>
              <a:t>5-2-2025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97EE1-550E-4F4D-B162-1C38863CB7DF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 anchor="b"/>
          <a:lstStyle>
            <a:lvl1pPr algn="l">
              <a:defRPr sz="1500" spc="113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133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3200" y="1634971"/>
            <a:ext cx="1177573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03201" y="152403"/>
            <a:ext cx="11752063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2"/>
                </a:solidFill>
              </a:defRPr>
            </a:lvl1pPr>
          </a:lstStyle>
          <a:p>
            <a:fld id="{C9311085-85D7-4A82-A9AF-243DFEEB4458}" type="datetimeFigureOut">
              <a:rPr lang="nl-NL" smtClean="0"/>
              <a:t>5-2-2025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2"/>
                </a:solidFill>
              </a:defRPr>
            </a:lvl1pPr>
          </a:lstStyle>
          <a:p>
            <a:fld id="{72A97EE1-550E-4F4D-B162-1C38863CB7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856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2400" kern="1200" cap="all" spc="15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1500" kern="1200" spc="113" baseline="0">
          <a:solidFill>
            <a:schemeClr val="tx2"/>
          </a:solidFill>
          <a:latin typeface="+mn-lt"/>
          <a:ea typeface="+mn-ea"/>
          <a:cs typeface="+mn-cs"/>
        </a:defRPr>
      </a:lvl1pPr>
      <a:lvl2pPr marL="411480" indent="-137160" algn="l" defTabSz="6858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350" kern="1200" spc="75" baseline="0">
          <a:solidFill>
            <a:schemeClr val="tx2"/>
          </a:solidFill>
          <a:latin typeface="+mn-lt"/>
          <a:ea typeface="+mn-ea"/>
          <a:cs typeface="+mn-cs"/>
        </a:defRPr>
      </a:lvl2pPr>
      <a:lvl3pPr marL="617220" indent="-137160" algn="l" defTabSz="6858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 spc="75" baseline="0">
          <a:solidFill>
            <a:schemeClr val="tx2"/>
          </a:solidFill>
          <a:latin typeface="+mn-lt"/>
          <a:ea typeface="+mn-ea"/>
          <a:cs typeface="+mn-cs"/>
        </a:defRPr>
      </a:lvl3pPr>
      <a:lvl4pPr marL="822960" indent="-137160" algn="l" defTabSz="6858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050" kern="1200">
          <a:solidFill>
            <a:schemeClr val="tx2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975" kern="1200" spc="75" baseline="0">
          <a:solidFill>
            <a:schemeClr val="tx2"/>
          </a:solidFill>
          <a:latin typeface="+mn-lt"/>
          <a:ea typeface="+mn-ea"/>
          <a:cs typeface="+mn-cs"/>
        </a:defRPr>
      </a:lvl5pPr>
      <a:lvl6pPr marL="1165860" indent="-137160" algn="l" defTabSz="6858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371600" indent="-137160" algn="l" defTabSz="6858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577340" indent="-137160" algn="l" defTabSz="6858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1783080" indent="-137160" algn="l" defTabSz="6858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filosofie cartoon">
            <a:extLst>
              <a:ext uri="{FF2B5EF4-FFF2-40B4-BE49-F238E27FC236}">
                <a16:creationId xmlns:a16="http://schemas.microsoft.com/office/drawing/2014/main" id="{CCF406E1-E39B-438E-BF2E-15EF37EBB4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" r="2" b="4035"/>
          <a:stretch/>
        </p:blipFill>
        <p:spPr bwMode="auto">
          <a:xfrm>
            <a:off x="203200" y="152400"/>
            <a:ext cx="8940800" cy="65532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2F32A55-D1EC-4494-8182-7B991B205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0643" y="2279108"/>
            <a:ext cx="2235200" cy="1673352"/>
          </a:xfrm>
        </p:spPr>
        <p:txBody>
          <a:bodyPr anchor="b">
            <a:normAutofit fontScale="90000"/>
          </a:bodyPr>
          <a:lstStyle/>
          <a:p>
            <a:pPr algn="ctr"/>
            <a:r>
              <a:rPr lang="nl-NL" sz="2800" dirty="0">
                <a:solidFill>
                  <a:schemeClr val="tx1"/>
                </a:solidFill>
              </a:rPr>
              <a:t>Waarom kiezen voor Filosofie?</a:t>
            </a:r>
          </a:p>
        </p:txBody>
      </p:sp>
    </p:spTree>
    <p:extLst>
      <p:ext uri="{BB962C8B-B14F-4D97-AF65-F5344CB8AC3E}">
        <p14:creationId xmlns:p14="http://schemas.microsoft.com/office/powerpoint/2010/main" val="1057652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32D726-541F-4C40-9014-EDA48BF26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Reden 4:</a:t>
            </a:r>
            <a:br>
              <a:rPr lang="nl-NL" dirty="0"/>
            </a:br>
            <a:r>
              <a:rPr lang="nl-NL" dirty="0"/>
              <a:t>Filosofie is gewoon leuk </a:t>
            </a:r>
          </a:p>
        </p:txBody>
      </p:sp>
      <p:pic>
        <p:nvPicPr>
          <p:cNvPr id="5122" name="Picture 2" descr="Gerelateerde afbeelding">
            <a:extLst>
              <a:ext uri="{FF2B5EF4-FFF2-40B4-BE49-F238E27FC236}">
                <a16:creationId xmlns:a16="http://schemas.microsoft.com/office/drawing/2014/main" id="{5E36C73C-50EE-4D22-B4DE-EE3C8A92FA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0"/>
          <a:stretch/>
        </p:blipFill>
        <p:spPr bwMode="auto">
          <a:xfrm>
            <a:off x="3226433" y="1597096"/>
            <a:ext cx="5590183" cy="526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4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5BDF56-CDB8-4875-BA49-801C0BD11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976892"/>
            <a:ext cx="11029615" cy="4746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>
                <a:solidFill>
                  <a:schemeClr val="bg1"/>
                </a:solidFill>
              </a:rPr>
              <a:t>Klas 4:  Argumenteren, wijsgerige antropologie, ethiek</a:t>
            </a:r>
          </a:p>
          <a:p>
            <a:r>
              <a:rPr lang="nl-NL" sz="1800" dirty="0">
                <a:solidFill>
                  <a:schemeClr val="bg1"/>
                </a:solidFill>
              </a:rPr>
              <a:t>2 lessen per week</a:t>
            </a:r>
          </a:p>
          <a:p>
            <a:r>
              <a:rPr lang="nl-NL" sz="1800" dirty="0">
                <a:solidFill>
                  <a:schemeClr val="bg1"/>
                </a:solidFill>
              </a:rPr>
              <a:t>3 toetsen en 2 praktische opdrachten</a:t>
            </a:r>
          </a:p>
          <a:p>
            <a:r>
              <a:rPr lang="nl-NL" sz="1800" dirty="0">
                <a:solidFill>
                  <a:schemeClr val="bg1"/>
                </a:solidFill>
              </a:rPr>
              <a:t>25% Schoolexamen</a:t>
            </a:r>
          </a:p>
          <a:p>
            <a:endParaRPr lang="nl-NL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1800" dirty="0">
                <a:solidFill>
                  <a:schemeClr val="bg1"/>
                </a:solidFill>
              </a:rPr>
              <a:t>Klas 5: Sociale en politieke filosofie, oosterse filosofie en kennisleer</a:t>
            </a:r>
          </a:p>
          <a:p>
            <a:r>
              <a:rPr lang="nl-NL" sz="1800" dirty="0">
                <a:solidFill>
                  <a:schemeClr val="bg1"/>
                </a:solidFill>
              </a:rPr>
              <a:t>3 lessen per week</a:t>
            </a:r>
          </a:p>
          <a:p>
            <a:r>
              <a:rPr lang="nl-NL" sz="1800" dirty="0">
                <a:solidFill>
                  <a:schemeClr val="bg1"/>
                </a:solidFill>
              </a:rPr>
              <a:t>1 toets en 1 praktische opdracht per periode</a:t>
            </a:r>
          </a:p>
          <a:p>
            <a:r>
              <a:rPr lang="nl-NL" sz="1800" dirty="0">
                <a:solidFill>
                  <a:schemeClr val="bg1"/>
                </a:solidFill>
              </a:rPr>
              <a:t>40% Schoolexamen</a:t>
            </a:r>
          </a:p>
          <a:p>
            <a:pPr marL="0" indent="0">
              <a:buNone/>
            </a:pPr>
            <a:endParaRPr lang="nl-NL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1800" dirty="0">
                <a:solidFill>
                  <a:schemeClr val="bg1"/>
                </a:solidFill>
              </a:rPr>
              <a:t>Klas 6: Wetenschapsfilosofie en voorbereiding eindexamen</a:t>
            </a:r>
          </a:p>
          <a:p>
            <a:r>
              <a:rPr lang="nl-NL" sz="1800" dirty="0">
                <a:solidFill>
                  <a:schemeClr val="bg1"/>
                </a:solidFill>
              </a:rPr>
              <a:t>3 lessen per week</a:t>
            </a:r>
          </a:p>
          <a:p>
            <a:r>
              <a:rPr lang="nl-NL" sz="1800" dirty="0">
                <a:solidFill>
                  <a:schemeClr val="bg1"/>
                </a:solidFill>
              </a:rPr>
              <a:t>35% Schoolexamen</a:t>
            </a:r>
          </a:p>
          <a:p>
            <a:endParaRPr lang="nl-NL" sz="1800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713434-7D80-4B35-A1AF-51DBBB25B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</p:spTree>
    <p:extLst>
      <p:ext uri="{BB962C8B-B14F-4D97-AF65-F5344CB8AC3E}">
        <p14:creationId xmlns:p14="http://schemas.microsoft.com/office/powerpoint/2010/main" val="347071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000" y="2305479"/>
            <a:ext cx="5623511" cy="2862868"/>
          </a:xfrm>
        </p:spPr>
        <p:txBody>
          <a:bodyPr>
            <a:normAutofit fontScale="92500" lnSpcReduction="10000"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Cultuur &amp; Maatschappij: Profiel(keuze)vak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Economie &amp; Maatschappij + Filosofie = E&amp;M &amp; C&amp;M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Natuur &amp; Gezondheid + Natuur &amp; Techniek: vrijekeuzevak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Filosofie &amp; Profielen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717" y="1603114"/>
            <a:ext cx="5330885" cy="511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3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AE31DD-20FF-48C6-B998-301921EF9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600" dirty="0"/>
              <a:t>Vragen?</a:t>
            </a:r>
          </a:p>
        </p:txBody>
      </p:sp>
      <p:pic>
        <p:nvPicPr>
          <p:cNvPr id="7170" name="Picture 2" descr="Afbeeldingsresultaat voor philosophy questions">
            <a:extLst>
              <a:ext uri="{FF2B5EF4-FFF2-40B4-BE49-F238E27FC236}">
                <a16:creationId xmlns:a16="http://schemas.microsoft.com/office/drawing/2014/main" id="{D69330EC-AF3B-442F-A8B8-11DCBB19B2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82"/>
          <a:stretch/>
        </p:blipFill>
        <p:spPr bwMode="auto">
          <a:xfrm>
            <a:off x="428792" y="2191379"/>
            <a:ext cx="5696414" cy="348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fbeeldingsresultaat voor philosophy questions">
            <a:extLst>
              <a:ext uri="{FF2B5EF4-FFF2-40B4-BE49-F238E27FC236}">
                <a16:creationId xmlns:a16="http://schemas.microsoft.com/office/drawing/2014/main" id="{14926C44-0537-42F2-8EA3-A0C77E2773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44"/>
          <a:stretch/>
        </p:blipFill>
        <p:spPr bwMode="auto">
          <a:xfrm>
            <a:off x="6362987" y="2165500"/>
            <a:ext cx="5420349" cy="350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54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Gedachtenexperiment: Het trolley-probleem</a:t>
            </a:r>
          </a:p>
        </p:txBody>
      </p:sp>
      <p:pic>
        <p:nvPicPr>
          <p:cNvPr id="4" name="Picture 2" descr="Image result for utilitarian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70" y="1575600"/>
            <a:ext cx="11842463" cy="512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25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Gedachtenexperiment: Het trolley-probleem</a:t>
            </a:r>
          </a:p>
        </p:txBody>
      </p:sp>
      <p:pic>
        <p:nvPicPr>
          <p:cNvPr id="5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10" y="1524000"/>
            <a:ext cx="11842463" cy="532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77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utilitarianis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200" y="1432704"/>
            <a:ext cx="5727359" cy="5506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34754" y="437148"/>
            <a:ext cx="11797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solidFill>
                  <a:schemeClr val="bg1"/>
                </a:solidFill>
              </a:rPr>
              <a:t>Wat is volgens jullie moreel goed handelen? </a:t>
            </a:r>
          </a:p>
        </p:txBody>
      </p:sp>
    </p:spTree>
    <p:extLst>
      <p:ext uri="{BB962C8B-B14F-4D97-AF65-F5344CB8AC3E}">
        <p14:creationId xmlns:p14="http://schemas.microsoft.com/office/powerpoint/2010/main" val="32852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000" y="1884553"/>
            <a:ext cx="6364438" cy="42488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dirty="0">
                <a:solidFill>
                  <a:schemeClr val="bg1"/>
                </a:solidFill>
              </a:rPr>
              <a:t>Kern van utilitarisme:</a:t>
            </a:r>
          </a:p>
          <a:p>
            <a:r>
              <a:rPr lang="nl-NL" sz="2400" dirty="0">
                <a:solidFill>
                  <a:schemeClr val="bg1"/>
                </a:solidFill>
              </a:rPr>
              <a:t>Of een actie goed of slecht is hangt af van de </a:t>
            </a:r>
            <a:r>
              <a:rPr lang="nl-NL" sz="2400" b="1" dirty="0">
                <a:solidFill>
                  <a:schemeClr val="bg1"/>
                </a:solidFill>
              </a:rPr>
              <a:t>gevolgen</a:t>
            </a:r>
            <a:r>
              <a:rPr lang="nl-NL" sz="2400" dirty="0">
                <a:solidFill>
                  <a:schemeClr val="bg1"/>
                </a:solidFill>
              </a:rPr>
              <a:t> van die actie </a:t>
            </a:r>
          </a:p>
          <a:p>
            <a:r>
              <a:rPr lang="nl-NL" sz="2400" i="1" dirty="0">
                <a:solidFill>
                  <a:schemeClr val="bg1"/>
                </a:solidFill>
              </a:rPr>
              <a:t>Actie die zorgt voor de grootste som van </a:t>
            </a:r>
            <a:r>
              <a:rPr lang="nl-NL" sz="2400" b="1" i="1" dirty="0">
                <a:solidFill>
                  <a:schemeClr val="bg1"/>
                </a:solidFill>
              </a:rPr>
              <a:t>welzijn </a:t>
            </a:r>
            <a:r>
              <a:rPr lang="nl-NL" sz="2400" i="1" dirty="0">
                <a:solidFill>
                  <a:schemeClr val="bg1"/>
                </a:solidFill>
              </a:rPr>
              <a:t>is de moreel goede actie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endParaRPr lang="nl-NL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2400" b="1" i="1" dirty="0">
                <a:solidFill>
                  <a:schemeClr val="bg1"/>
                </a:solidFill>
              </a:rPr>
              <a:t>Ben je het hier mee eens?</a:t>
            </a:r>
          </a:p>
          <a:p>
            <a:pPr marL="0" indent="0">
              <a:buNone/>
            </a:pPr>
            <a:r>
              <a:rPr lang="nl-NL" sz="2400" b="1" i="1" dirty="0">
                <a:solidFill>
                  <a:schemeClr val="bg1"/>
                </a:solidFill>
              </a:rPr>
              <a:t>Wat zijn de voor- en nadelen hiervan?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Utilitarisme</a:t>
            </a:r>
            <a:r>
              <a:rPr lang="nl-NL" dirty="0"/>
              <a:t> </a:t>
            </a:r>
          </a:p>
        </p:txBody>
      </p:sp>
      <p:pic>
        <p:nvPicPr>
          <p:cNvPr id="3076" name="Picture 4" descr="John Stuart Mill by London Stereoscopic Company, c18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192" y="1820606"/>
            <a:ext cx="3433248" cy="4312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Image result for utilitarian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689" y="5445761"/>
            <a:ext cx="1981006" cy="13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0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1000" y="1836283"/>
            <a:ext cx="11439572" cy="458376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91490" indent="-457200">
              <a:lnSpc>
                <a:spcPct val="200000"/>
              </a:lnSpc>
              <a:buFont typeface="+mj-lt"/>
              <a:buAutoNum type="arabicPeriod"/>
            </a:pPr>
            <a:r>
              <a:rPr lang="nl-NL" sz="2800" dirty="0"/>
              <a:t>Hebben dieren rechten? </a:t>
            </a:r>
          </a:p>
          <a:p>
            <a:pPr marL="491490" indent="-457200">
              <a:lnSpc>
                <a:spcPct val="200000"/>
              </a:lnSpc>
              <a:buFont typeface="+mj-lt"/>
              <a:buAutoNum type="arabicPeriod"/>
            </a:pPr>
            <a:r>
              <a:rPr lang="nl-NL" sz="2800" dirty="0"/>
              <a:t>Zou orgaandonatie verplicht moeten worden?</a:t>
            </a:r>
          </a:p>
          <a:p>
            <a:pPr marL="491490" indent="-457200">
              <a:lnSpc>
                <a:spcPct val="200000"/>
              </a:lnSpc>
              <a:buFont typeface="+mj-lt"/>
              <a:buAutoNum type="arabicPeriod"/>
            </a:pPr>
            <a:r>
              <a:rPr lang="nl-NL" sz="2800" dirty="0"/>
              <a:t>Is liegen altijd slecht? </a:t>
            </a:r>
          </a:p>
          <a:p>
            <a:pPr marL="491490" indent="-457200">
              <a:lnSpc>
                <a:spcPct val="200000"/>
              </a:lnSpc>
              <a:buFont typeface="+mj-lt"/>
              <a:buAutoNum type="arabicPeriod"/>
            </a:pPr>
            <a:endParaRPr lang="nl-NL" sz="2400" dirty="0"/>
          </a:p>
          <a:p>
            <a:pPr marL="491490" indent="-457200">
              <a:lnSpc>
                <a:spcPct val="200000"/>
              </a:lnSpc>
              <a:buFont typeface="+mj-lt"/>
              <a:buAutoNum type="arabicPeriod"/>
            </a:pPr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Voorbeelden van Ethische vragen</a:t>
            </a:r>
          </a:p>
        </p:txBody>
      </p:sp>
    </p:spTree>
    <p:extLst>
      <p:ext uri="{BB962C8B-B14F-4D97-AF65-F5344CB8AC3E}">
        <p14:creationId xmlns:p14="http://schemas.microsoft.com/office/powerpoint/2010/main" val="423126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3A0128-6D04-469B-A4CD-FC42E8D4F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688845"/>
            <a:ext cx="11277433" cy="49500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l-NL" sz="1800" b="1" i="1" dirty="0">
                <a:solidFill>
                  <a:schemeClr val="bg1"/>
                </a:solidFill>
              </a:rPr>
              <a:t>Voorbeelden van filosofische vragen in de les:</a:t>
            </a:r>
          </a:p>
          <a:p>
            <a:pPr marL="342900" indent="-342900">
              <a:buAutoNum type="arabicPeriod"/>
            </a:pPr>
            <a:r>
              <a:rPr lang="nl-NL" sz="1800" dirty="0">
                <a:solidFill>
                  <a:schemeClr val="bg1"/>
                </a:solidFill>
              </a:rPr>
              <a:t>Zijn jongens van nature anders dan meisjes?</a:t>
            </a:r>
          </a:p>
          <a:p>
            <a:pPr marL="342900" indent="-342900">
              <a:buFont typeface="Wingdings 2" pitchFamily="18" charset="2"/>
              <a:buAutoNum type="arabicPeriod"/>
            </a:pPr>
            <a:r>
              <a:rPr lang="nl-NL" sz="1800" dirty="0">
                <a:solidFill>
                  <a:schemeClr val="bg1"/>
                </a:solidFill>
              </a:rPr>
              <a:t>Kunnen we met kunstmatige intelligentie ook ‘bewuste’ robots maken? </a:t>
            </a:r>
          </a:p>
          <a:p>
            <a:pPr marL="342900" indent="-342900">
              <a:buAutoNum type="arabicPeriod"/>
            </a:pPr>
            <a:r>
              <a:rPr lang="nl-NL" sz="1800" dirty="0">
                <a:solidFill>
                  <a:schemeClr val="bg1"/>
                </a:solidFill>
              </a:rPr>
              <a:t>Mag een bankier een lening afsluiten voor een klant die zich dat eigenlijk niet kan veroorloven? </a:t>
            </a:r>
          </a:p>
          <a:p>
            <a:pPr marL="342900" indent="-342900">
              <a:buAutoNum type="arabicPeriod"/>
            </a:pPr>
            <a:r>
              <a:rPr lang="nl-NL" sz="1800" dirty="0">
                <a:solidFill>
                  <a:schemeClr val="bg1"/>
                </a:solidFill>
              </a:rPr>
              <a:t>Is natuurkundige kennis van deeltjes die we niet kunnen zien wel echte kennis? </a:t>
            </a:r>
          </a:p>
          <a:p>
            <a:pPr marL="342900" indent="-342900">
              <a:buAutoNum type="arabicPeriod"/>
            </a:pPr>
            <a:r>
              <a:rPr lang="nl-NL" sz="1800" dirty="0">
                <a:solidFill>
                  <a:schemeClr val="bg1"/>
                </a:solidFill>
              </a:rPr>
              <a:t>Zou een dokter iemand die ondraaglijk lijdt moeten helpen met euthanasie? </a:t>
            </a:r>
          </a:p>
          <a:p>
            <a:pPr marL="342900" indent="-342900">
              <a:buAutoNum type="arabicPeriod"/>
            </a:pPr>
            <a:r>
              <a:rPr lang="nl-NL" sz="1800" dirty="0">
                <a:solidFill>
                  <a:schemeClr val="bg1"/>
                </a:solidFill>
              </a:rPr>
              <a:t>Is democratie eigenlijk wel zo’n goed politiek systeem? </a:t>
            </a:r>
          </a:p>
          <a:p>
            <a:pPr marL="342900" indent="-342900">
              <a:buAutoNum type="arabicPeriod"/>
            </a:pPr>
            <a:r>
              <a:rPr lang="nl-NL" sz="1800" dirty="0">
                <a:solidFill>
                  <a:schemeClr val="bg1"/>
                </a:solidFill>
              </a:rPr>
              <a:t>Is kinderen verplicht naar school sturen een vorm van onderdrukking? </a:t>
            </a:r>
          </a:p>
          <a:p>
            <a:pPr marL="342900" indent="-342900">
              <a:buAutoNum type="arabicPeriod"/>
            </a:pPr>
            <a:r>
              <a:rPr lang="nl-NL" sz="1800" dirty="0">
                <a:solidFill>
                  <a:schemeClr val="bg1"/>
                </a:solidFill>
              </a:rPr>
              <a:t>Kunnen oorlogen ook rechtvaardig zijn? </a:t>
            </a:r>
          </a:p>
          <a:p>
            <a:pPr marL="342900" indent="-342900">
              <a:buAutoNum type="arabicPeriod"/>
            </a:pPr>
            <a:r>
              <a:rPr lang="nl-NL" sz="1800" dirty="0">
                <a:solidFill>
                  <a:schemeClr val="bg1"/>
                </a:solidFill>
              </a:rPr>
              <a:t>Is het klonen van mensen verkeerd?</a:t>
            </a:r>
          </a:p>
          <a:p>
            <a:pPr marL="342900" indent="-342900">
              <a:buAutoNum type="arabicPeriod"/>
            </a:pPr>
            <a:r>
              <a:rPr lang="nl-NL" sz="1800" dirty="0">
                <a:solidFill>
                  <a:schemeClr val="bg1"/>
                </a:solidFill>
              </a:rPr>
              <a:t>Is Beethovens muziek mooier dan rapmuziek of popmuziek? </a:t>
            </a:r>
          </a:p>
          <a:p>
            <a:pPr marL="0" indent="0">
              <a:buNone/>
            </a:pPr>
            <a:r>
              <a:rPr lang="nl-NL" sz="1800" dirty="0">
                <a:solidFill>
                  <a:schemeClr val="bg1"/>
                </a:solidFill>
              </a:rPr>
              <a:t>En nog vele andere….</a:t>
            </a:r>
          </a:p>
          <a:p>
            <a:pPr marL="342900" indent="-342900">
              <a:buAutoNum type="arabicPeriod"/>
            </a:pPr>
            <a:endParaRPr lang="nl-NL" sz="1800" dirty="0"/>
          </a:p>
          <a:p>
            <a:pPr marL="342900" indent="-342900">
              <a:buAutoNum type="arabicPeriod"/>
            </a:pPr>
            <a:endParaRPr lang="nl-NL" sz="1800" dirty="0"/>
          </a:p>
          <a:p>
            <a:pPr marL="342900" indent="-342900">
              <a:buAutoNum type="arabicPeriod"/>
            </a:pPr>
            <a:endParaRPr lang="nl-NL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073BAB3-7116-4B15-86FD-1EEA51DB7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Kiezen voor Filosofie, reden 1:</a:t>
            </a:r>
            <a:br>
              <a:rPr lang="nl-NL" dirty="0"/>
            </a:br>
            <a:r>
              <a:rPr lang="nl-NL" dirty="0"/>
              <a:t>Filosofie heeft voor elke specialisatie </a:t>
            </a:r>
            <a:br>
              <a:rPr lang="nl-NL" dirty="0"/>
            </a:br>
            <a:r>
              <a:rPr lang="nl-NL" dirty="0"/>
              <a:t>en elk profiel wat te bieden</a:t>
            </a:r>
          </a:p>
        </p:txBody>
      </p:sp>
    </p:spTree>
    <p:extLst>
      <p:ext uri="{BB962C8B-B14F-4D97-AF65-F5344CB8AC3E}">
        <p14:creationId xmlns:p14="http://schemas.microsoft.com/office/powerpoint/2010/main" val="321550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4F5ED9-0071-4119-8306-3A23B55E3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26" y="2381604"/>
            <a:ext cx="7046844" cy="3084917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nl-NL" sz="2400" dirty="0">
                <a:solidFill>
                  <a:schemeClr val="bg1"/>
                </a:solidFill>
              </a:rPr>
              <a:t> Filosofie leert je hoe je standpunten kunt verdedigen en onder woorden kunt brengen</a:t>
            </a:r>
          </a:p>
          <a:p>
            <a:pPr>
              <a:buClr>
                <a:schemeClr val="bg1"/>
              </a:buClr>
            </a:pPr>
            <a:r>
              <a:rPr lang="nl-NL" sz="2400" dirty="0">
                <a:solidFill>
                  <a:schemeClr val="bg1"/>
                </a:solidFill>
              </a:rPr>
              <a:t> Filosofie leert je drogredenen te herkennen</a:t>
            </a:r>
          </a:p>
          <a:p>
            <a:pPr>
              <a:buClr>
                <a:schemeClr val="bg1"/>
              </a:buClr>
            </a:pPr>
            <a:r>
              <a:rPr lang="nl-NL" sz="2400" dirty="0">
                <a:solidFill>
                  <a:schemeClr val="bg1"/>
                </a:solidFill>
              </a:rPr>
              <a:t> Filosofie leert je kritisch te denken</a:t>
            </a:r>
          </a:p>
          <a:p>
            <a:pPr>
              <a:buClr>
                <a:schemeClr val="bg1"/>
              </a:buClr>
            </a:pPr>
            <a:r>
              <a:rPr lang="nl-NL" sz="2400" dirty="0">
                <a:solidFill>
                  <a:schemeClr val="bg1"/>
                </a:solidFill>
              </a:rPr>
              <a:t> Filosofie bevordert nieuwsgierigheid </a:t>
            </a:r>
          </a:p>
          <a:p>
            <a:pPr>
              <a:buClr>
                <a:schemeClr val="bg1"/>
              </a:buClr>
            </a:pPr>
            <a:r>
              <a:rPr lang="nl-NL" sz="2400" dirty="0">
                <a:solidFill>
                  <a:schemeClr val="bg1"/>
                </a:solidFill>
              </a:rPr>
              <a:t> Filosofie gaat over uitdagende vraagstukken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9F1E30-9E67-44B1-A380-044C24197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Reden 2:</a:t>
            </a:r>
            <a:br>
              <a:rPr lang="nl-NL" dirty="0"/>
            </a:br>
            <a:r>
              <a:rPr lang="nl-NL" dirty="0"/>
              <a:t>Van filosofie leer je nadenken </a:t>
            </a:r>
          </a:p>
        </p:txBody>
      </p:sp>
      <p:pic>
        <p:nvPicPr>
          <p:cNvPr id="3074" name="Picture 2" descr="Afbeeldingsresultaat voor loesje ik denk altijd eerst goed na">
            <a:extLst>
              <a:ext uri="{FF2B5EF4-FFF2-40B4-BE49-F238E27FC236}">
                <a16:creationId xmlns:a16="http://schemas.microsoft.com/office/drawing/2014/main" id="{9247E052-FA6A-4066-9261-B45C0C7280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54"/>
          <a:stretch/>
        </p:blipFill>
        <p:spPr bwMode="auto">
          <a:xfrm>
            <a:off x="8026400" y="1607458"/>
            <a:ext cx="4021095" cy="518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11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9C16EB-E8D6-42D1-B2C2-7251208F6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579" y="2049827"/>
            <a:ext cx="11029615" cy="3842657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Vrijwel alle studies bevatten een filosofisch onderdeel </a:t>
            </a:r>
          </a:p>
          <a:p>
            <a:pPr lvl="1"/>
            <a:r>
              <a:rPr lang="nl-NL" sz="2000" dirty="0">
                <a:solidFill>
                  <a:schemeClr val="bg1"/>
                </a:solidFill>
              </a:rPr>
              <a:t>Voorbeelden: bedrijfsethiek, geschiedfilosofie, wetenschapsfilosofie, taalfilosofie, medische ethiek</a:t>
            </a:r>
          </a:p>
          <a:p>
            <a:r>
              <a:rPr lang="nl-NL" sz="2400" dirty="0">
                <a:solidFill>
                  <a:schemeClr val="bg1"/>
                </a:solidFill>
              </a:rPr>
              <a:t>Filosofieleerlingen hebben een streepje voor</a:t>
            </a:r>
          </a:p>
          <a:p>
            <a:pPr lvl="1"/>
            <a:r>
              <a:rPr lang="nl-NL" sz="2000" dirty="0">
                <a:solidFill>
                  <a:schemeClr val="bg1"/>
                </a:solidFill>
              </a:rPr>
              <a:t>Decentrale selecties: leerlingen met filosofie hebben een goede reputatie</a:t>
            </a:r>
          </a:p>
          <a:p>
            <a:pPr lvl="1"/>
            <a:r>
              <a:rPr lang="nl-NL" sz="2000" dirty="0">
                <a:solidFill>
                  <a:schemeClr val="bg1"/>
                </a:solidFill>
              </a:rPr>
              <a:t>Bedrijfsleven: filosofie biedt (academische) vaardigheden waar organisaties in toenemende mate waarde aan hechten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pPr algn="ctr"/>
            <a:r>
              <a:rPr lang="nl-NL" sz="2400" dirty="0">
                <a:solidFill>
                  <a:schemeClr val="bg1"/>
                </a:solidFill>
              </a:rPr>
              <a:t>Filosofie leert je wat je belangrijk vindt in het leven</a:t>
            </a:r>
          </a:p>
          <a:p>
            <a:pPr lvl="1"/>
            <a:endParaRPr lang="nl-NL" dirty="0">
              <a:solidFill>
                <a:schemeClr val="bg1"/>
              </a:solidFill>
            </a:endParaRPr>
          </a:p>
          <a:p>
            <a:pPr lvl="1"/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10EF6A-73C6-4819-83D8-D2138A0B0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Reden 3:</a:t>
            </a:r>
            <a:br>
              <a:rPr lang="nl-NL" dirty="0"/>
            </a:br>
            <a:r>
              <a:rPr lang="nl-NL" dirty="0"/>
              <a:t>filosofie helpt je bij je studie en je latere leven</a:t>
            </a:r>
          </a:p>
        </p:txBody>
      </p:sp>
      <p:pic>
        <p:nvPicPr>
          <p:cNvPr id="4098" name="Picture 2" descr="Afbeeldingsresultaat voor de denker">
            <a:extLst>
              <a:ext uri="{FF2B5EF4-FFF2-40B4-BE49-F238E27FC236}">
                <a16:creationId xmlns:a16="http://schemas.microsoft.com/office/drawing/2014/main" id="{26614E2B-CF5B-4952-92DE-B4C2CA2C0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742" y="4686300"/>
            <a:ext cx="2090459" cy="209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33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a1">
  <a:themeElements>
    <a:clrScheme name="Aangepast 2">
      <a:dk1>
        <a:sysClr val="windowText" lastClr="000000"/>
      </a:dk1>
      <a:lt1>
        <a:sysClr val="window" lastClr="FFFFFF"/>
      </a:lt1>
      <a:dk2>
        <a:srgbClr val="323232"/>
      </a:dk2>
      <a:lt2>
        <a:srgbClr val="A5300F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Raster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Raster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FAF031E0-512E-4D7A-A7D2-25FE73080A09}" vid="{C6B7B30D-176F-4D78-9B7E-D74FBA17E8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456</Words>
  <Application>Microsoft Office PowerPoint</Application>
  <PresentationFormat>Breedbeeld</PresentationFormat>
  <Paragraphs>69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Franklin Gothic Medium</vt:lpstr>
      <vt:lpstr>Wingdings</vt:lpstr>
      <vt:lpstr>Wingdings 2</vt:lpstr>
      <vt:lpstr>Thema1</vt:lpstr>
      <vt:lpstr>Waarom kiezen voor Filosofie?</vt:lpstr>
      <vt:lpstr>Gedachtenexperiment: Het trolley-probleem</vt:lpstr>
      <vt:lpstr>Gedachtenexperiment: Het trolley-probleem</vt:lpstr>
      <vt:lpstr>PowerPoint-presentatie</vt:lpstr>
      <vt:lpstr>Utilitarisme </vt:lpstr>
      <vt:lpstr>Voorbeelden van Ethische vragen</vt:lpstr>
      <vt:lpstr>Kiezen voor Filosofie, reden 1: Filosofie heeft voor elke specialisatie  en elk profiel wat te bieden</vt:lpstr>
      <vt:lpstr>Reden 2: Van filosofie leer je nadenken </vt:lpstr>
      <vt:lpstr>Reden 3: filosofie helpt je bij je studie en je latere leven</vt:lpstr>
      <vt:lpstr>Reden 4: Filosofie is gewoon leuk </vt:lpstr>
      <vt:lpstr>Programma</vt:lpstr>
      <vt:lpstr>Filosofie &amp; Profielen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Waarom kiezen voor Filosofie?</dc:title>
  <dc:creator>Michiel van Aller</dc:creator>
  <cp:lastModifiedBy>Michiel van Aller</cp:lastModifiedBy>
  <cp:revision>5</cp:revision>
  <dcterms:created xsi:type="dcterms:W3CDTF">2021-01-30T18:17:01Z</dcterms:created>
  <dcterms:modified xsi:type="dcterms:W3CDTF">2025-02-05T18:13:03Z</dcterms:modified>
</cp:coreProperties>
</file>